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0" r:id="rId8"/>
    <p:sldId id="411" r:id="rId9"/>
    <p:sldId id="397" r:id="rId10"/>
    <p:sldId id="413" r:id="rId11"/>
    <p:sldId id="412" r:id="rId12"/>
    <p:sldId id="299" r:id="rId13"/>
    <p:sldId id="331" r:id="rId14"/>
    <p:sldId id="291" r:id="rId15"/>
    <p:sldId id="414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40" y="184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9" r:id="rId10"/>
    <p:sldLayoutId id="2147483705" r:id="rId11"/>
    <p:sldLayoutId id="2147483706" r:id="rId12"/>
    <p:sldLayoutId id="2147483707" r:id="rId13"/>
    <p:sldLayoutId id="2147483708" r:id="rId14"/>
    <p:sldLayoutId id="2147483656" r:id="rId15"/>
    <p:sldLayoutId id="2147483687" r:id="rId1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>
          <a:xfrm>
            <a:off x="4400731" y="-8359"/>
            <a:ext cx="4070135" cy="6866359"/>
          </a:xfrm>
        </p:spPr>
      </p:pic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648362" y="1814245"/>
            <a:ext cx="34931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idea detrás del modelo era contemplar las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variables numéricas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tienen un poder explicativo del valor de mercado y el salario. 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Principalmente, se consideró lo siguientes: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Características físicas,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 de potencial,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Valoraciones total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 de campo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Adaptabilidad por posición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modelo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entrenó con el 80%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 los datos y se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probó con el restante 20%.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 logró generar un modelo robusto con 32 iteraciones.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142433" y="1814245"/>
            <a:ext cx="4034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Utilizar un modelo supervizado denominado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XGBoost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predecir el valor de mercado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(Value(€M))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salario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(Wage(€K)) para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15 jugadoras profesionales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5092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Utilizar Machine Learning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para acortar las brechas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>
            <a:off x="4628670" y="103323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13A8FA8E-86AB-D340-A3AA-2A3EE3EC5C3B}"/>
              </a:ext>
            </a:extLst>
          </p:cNvPr>
          <p:cNvSpPr txBox="1"/>
          <p:nvPr/>
        </p:nvSpPr>
        <p:spPr>
          <a:xfrm>
            <a:off x="88838" y="5908319"/>
            <a:ext cx="414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Algoritmo de aprendizaje supervisado que intenta predecir una variable mediante la combinación de estimaciones de un conjunto de modelos “más simples” y con "menor potencia predictive”.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2FC650-1DF6-D046-94D5-EAEC85CD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40" y="2975443"/>
            <a:ext cx="3872294" cy="2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-150071" y="235084"/>
            <a:ext cx="527675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374441"/>
            <a:ext cx="10331901" cy="4199086"/>
            <a:chOff x="960760" y="1926262"/>
            <a:chExt cx="10331901" cy="4199086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460042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1648418" y="5034206"/>
              <a:ext cx="2043177" cy="1043974"/>
              <a:chOff x="149765" y="3362835"/>
              <a:chExt cx="2925894" cy="1043974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149765" y="3637368"/>
                <a:ext cx="29258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Representación gráfica que permita enteder de manera sencilla la Información de la base de datos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68761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Gráficos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6866" y="4960062"/>
              <a:ext cx="1623382" cy="1165286"/>
              <a:chOff x="802536" y="3288691"/>
              <a:chExt cx="2324735" cy="1165286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2536" y="3684536"/>
                <a:ext cx="232473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Análisis Estadística de las 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variables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más representativas para el modelo.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57777" y="3288691"/>
                <a:ext cx="20596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Selección de variables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043974"/>
              <a:chOff x="803640" y="3362835"/>
              <a:chExt cx="2059657" cy="1043974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 el modelo predictivo y revisar su funcionalidad y propósito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Codear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594490" y="5041189"/>
              <a:ext cx="1919284" cy="1046141"/>
              <a:chOff x="476605" y="3369818"/>
              <a:chExt cx="2748476" cy="1046141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526561" y="3646518"/>
                <a:ext cx="267434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Describir y comparar resultados mediante el sistema de recomendación y datos del juego. 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476605" y="3369818"/>
                <a:ext cx="2748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Reportar resultados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562381" y="5044171"/>
              <a:ext cx="2527275" cy="864732"/>
              <a:chOff x="1042659" y="3372800"/>
              <a:chExt cx="3619138" cy="864732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1042659" y="3637368"/>
                <a:ext cx="361913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Cálculo de los salarios y valores de mercado para 15 jugadoras utilizando una base de datos creada desde 0. 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1209042" y="3372800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Cuantificación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9" name="Text Placeholder 10">
              <a:extLst>
                <a:ext uri="{FF2B5EF4-FFF2-40B4-BE49-F238E27FC236}">
                  <a16:creationId xmlns:a16="http://schemas.microsoft.com/office/drawing/2014/main" id="{D4B0D3DB-250D-584F-887A-995BE6D1FB66}"/>
                </a:ext>
              </a:extLst>
            </p:cNvPr>
            <p:cNvSpPr txBox="1">
              <a:spLocks/>
            </p:cNvSpPr>
            <p:nvPr/>
          </p:nvSpPr>
          <p:spPr>
            <a:xfrm>
              <a:off x="3513238" y="1926262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cs typeface="Arial" pitchFamily="34" charset="0"/>
                </a:rPr>
                <a:t>XGBoost en Machine Learning</a:t>
              </a:r>
            </a:p>
          </p:txBody>
        </p: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743138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1618085" y="3009355"/>
              <a:ext cx="1925216" cy="754090"/>
              <a:chOff x="269040" y="4212956"/>
              <a:chExt cx="5855639" cy="754090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69040" y="4505381"/>
                <a:ext cx="5855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Insights estadísticos de la información.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1087819" y="4212956"/>
                <a:ext cx="47448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Limpieza de datos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470438" y="3006471"/>
              <a:ext cx="1830581" cy="894568"/>
              <a:chOff x="1151141" y="4215280"/>
              <a:chExt cx="5567803" cy="894568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1474579" y="4463517"/>
                <a:ext cx="47723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Creación de tablas auxiliaries y filtros numéricos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1151141" y="4215280"/>
                <a:ext cx="5567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Análisis cuantitativo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206712" y="3033908"/>
              <a:ext cx="1526102" cy="898777"/>
              <a:chOff x="1627876" y="4242717"/>
              <a:chExt cx="4641715" cy="898777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1627876" y="4495163"/>
                <a:ext cx="4641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Análisis de las características de las variables.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7" y="4242717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Interpretación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724076" y="3006471"/>
              <a:ext cx="1660113" cy="893229"/>
              <a:chOff x="1438783" y="4215280"/>
              <a:chExt cx="5049316" cy="893229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1438783" y="4462178"/>
                <a:ext cx="5049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Entramiento del modelo con mejores parámetros.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029352" y="4215280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Aplicación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364198" y="3030240"/>
              <a:ext cx="1626649" cy="726917"/>
              <a:chOff x="1654970" y="4239049"/>
              <a:chExt cx="4947534" cy="726917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1654970" y="4504301"/>
                <a:ext cx="4947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Estimación de parámetros objetivo.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1869728" y="4239049"/>
                <a:ext cx="36474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Predicción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2530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36ED2EB2-445D-AE44-AFF7-F528A6C908C3}"/>
              </a:ext>
            </a:extLst>
          </p:cNvPr>
          <p:cNvSpPr txBox="1">
            <a:spLocks/>
          </p:cNvSpPr>
          <p:nvPr/>
        </p:nvSpPr>
        <p:spPr>
          <a:xfrm>
            <a:off x="2634190" y="1606778"/>
            <a:ext cx="6371472" cy="79851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altLang="ko-KR" sz="1800" b="1" dirty="0">
                <a:solidFill>
                  <a:srgbClr val="FF8D00"/>
                </a:solidFill>
                <a:cs typeface="Arial" pitchFamily="34" charset="0"/>
              </a:rPr>
              <a:t>Resultados: </a:t>
            </a:r>
          </a:p>
        </p:txBody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Pasos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2416685"/>
            <a:chOff x="5508104" y="3030860"/>
            <a:chExt cx="3384376" cy="24166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Existe una oportunidad de negocio para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desarrollar una plataforma electronica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que permita compilar información actualizada donde se tenga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registro y seguimiento de la evolución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  la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liga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 anterior permitirá dotar de elementos sólidos de  información para dueños de los clubes e inversionistas que estén interesados en fortalecer el proyecto de una liga femenil y rentable en el mediano y largo plazo.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 Players to clubs (P2C)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0" y="104973"/>
            <a:ext cx="4838217" cy="17543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Modelo Predictivo Sustentable</a:t>
            </a:r>
          </a:p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Caso México</a:t>
            </a:r>
          </a:p>
        </p:txBody>
      </p:sp>
      <p:grpSp>
        <p:nvGrpSpPr>
          <p:cNvPr id="80" name="그룹 2">
            <a:extLst>
              <a:ext uri="{FF2B5EF4-FFF2-40B4-BE49-F238E27FC236}">
                <a16:creationId xmlns:a16="http://schemas.microsoft.com/office/drawing/2014/main" id="{F29D0C4F-6467-0841-9ECE-8334FF0917F6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6DE56F3A-317D-F64B-8A34-DA200410B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E34F858-0139-704B-937E-18FCE2DD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0E9AC733-98B4-254E-8AB1-5F03BF6BA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C171643A-AB24-A348-8A0F-26FDADBC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126D2F2-1DD8-3743-8A35-2B6C16C0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86" name="TextBox 8">
            <a:extLst>
              <a:ext uri="{FF2B5EF4-FFF2-40B4-BE49-F238E27FC236}">
                <a16:creationId xmlns:a16="http://schemas.microsoft.com/office/drawing/2014/main" id="{FE6E2F25-729C-5B4C-A443-0488F1002477}"/>
              </a:ext>
            </a:extLst>
          </p:cNvPr>
          <p:cNvSpPr txBox="1"/>
          <p:nvPr/>
        </p:nvSpPr>
        <p:spPr>
          <a:xfrm rot="1898085">
            <a:off x="4596951" y="3128162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BDEA9FE6-208B-3840-B7AB-82B4CD1ED5FB}"/>
              </a:ext>
            </a:extLst>
          </p:cNvPr>
          <p:cNvSpPr txBox="1"/>
          <p:nvPr/>
        </p:nvSpPr>
        <p:spPr>
          <a:xfrm rot="19719727">
            <a:off x="6480245" y="3128161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3</a:t>
            </a: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E9F92A35-BFC3-E04B-9DC0-C6ADC4DC1522}"/>
              </a:ext>
            </a:extLst>
          </p:cNvPr>
          <p:cNvSpPr txBox="1"/>
          <p:nvPr/>
        </p:nvSpPr>
        <p:spPr>
          <a:xfrm>
            <a:off x="5494229" y="4555323"/>
            <a:ext cx="119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Paso 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9" name="그룹 11">
            <a:extLst>
              <a:ext uri="{FF2B5EF4-FFF2-40B4-BE49-F238E27FC236}">
                <a16:creationId xmlns:a16="http://schemas.microsoft.com/office/drawing/2014/main" id="{1629D741-E055-2042-AD6D-3C020D8633C3}"/>
              </a:ext>
            </a:extLst>
          </p:cNvPr>
          <p:cNvGrpSpPr/>
          <p:nvPr/>
        </p:nvGrpSpPr>
        <p:grpSpPr>
          <a:xfrm>
            <a:off x="7871775" y="2591085"/>
            <a:ext cx="3744000" cy="1292661"/>
            <a:chOff x="7637355" y="2159174"/>
            <a:chExt cx="3744000" cy="1292661"/>
          </a:xfrm>
        </p:grpSpPr>
        <p:sp>
          <p:nvSpPr>
            <p:cNvPr id="90" name="TextBox 12">
              <a:extLst>
                <a:ext uri="{FF2B5EF4-FFF2-40B4-BE49-F238E27FC236}">
                  <a16:creationId xmlns:a16="http://schemas.microsoft.com/office/drawing/2014/main" id="{A00D7547-60FB-5C49-B820-7DF86B78F03A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Generar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portal electrónico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para que las jugadoras cuenten con un representante virtual que les ayude a colocarse en clubes que les aseguren una proyección nacional o internacional y mejores condiciones laborales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13">
              <a:extLst>
                <a:ext uri="{FF2B5EF4-FFF2-40B4-BE49-F238E27FC236}">
                  <a16:creationId xmlns:a16="http://schemas.microsoft.com/office/drawing/2014/main" id="{5A34541C-F396-154E-90AF-7A1CF893B02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</a:rPr>
                <a:t>Portal P2C para jugadoras y clubes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92" name="Straight Connector 87">
              <a:extLst>
                <a:ext uri="{FF2B5EF4-FFF2-40B4-BE49-F238E27FC236}">
                  <a16:creationId xmlns:a16="http://schemas.microsoft.com/office/drawing/2014/main" id="{1E2882C9-CAA9-6A4E-B7B2-6327614F0998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15">
            <a:extLst>
              <a:ext uri="{FF2B5EF4-FFF2-40B4-BE49-F238E27FC236}">
                <a16:creationId xmlns:a16="http://schemas.microsoft.com/office/drawing/2014/main" id="{067D5918-E808-B346-A42F-2A7A2F4C7E3F}"/>
              </a:ext>
            </a:extLst>
          </p:cNvPr>
          <p:cNvGrpSpPr/>
          <p:nvPr/>
        </p:nvGrpSpPr>
        <p:grpSpPr>
          <a:xfrm>
            <a:off x="576225" y="2341399"/>
            <a:ext cx="3744000" cy="1107995"/>
            <a:chOff x="890962" y="2144778"/>
            <a:chExt cx="3744000" cy="1107995"/>
          </a:xfrm>
        </p:grpSpPr>
        <p:sp>
          <p:nvSpPr>
            <p:cNvPr id="94" name="TextBox 16">
              <a:extLst>
                <a:ext uri="{FF2B5EF4-FFF2-40B4-BE49-F238E27FC236}">
                  <a16:creationId xmlns:a16="http://schemas.microsoft.com/office/drawing/2014/main" id="{6F1F16A1-3470-1B48-A201-DAE5DBF33878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Completar la Información mediante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scrapping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 salarios, clubes, Información de contratos, etc, que permita entrar de nuevo el modelo y aumentar la presición del mismo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6028DD05-3DB8-8C4E-A393-181815179898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</a:rPr>
                <a:t>Base de datos pública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96" name="Straight Connector 93">
              <a:extLst>
                <a:ext uri="{FF2B5EF4-FFF2-40B4-BE49-F238E27FC236}">
                  <a16:creationId xmlns:a16="http://schemas.microsoft.com/office/drawing/2014/main" id="{4D4BAAC6-BAAC-114F-98F6-454A8CE1021F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19">
            <a:extLst>
              <a:ext uri="{FF2B5EF4-FFF2-40B4-BE49-F238E27FC236}">
                <a16:creationId xmlns:a16="http://schemas.microsoft.com/office/drawing/2014/main" id="{E8A4925C-2136-DA44-90EA-DC414E7F8C71}"/>
              </a:ext>
            </a:extLst>
          </p:cNvPr>
          <p:cNvGrpSpPr/>
          <p:nvPr/>
        </p:nvGrpSpPr>
        <p:grpSpPr>
          <a:xfrm>
            <a:off x="3756991" y="5353278"/>
            <a:ext cx="4677286" cy="1107995"/>
            <a:chOff x="4636424" y="5144267"/>
            <a:chExt cx="2918420" cy="1107995"/>
          </a:xfrm>
        </p:grpSpPr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9B2A6EBF-B53B-EC4A-A289-C46F86838D6F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 base en las recomendaciones, se podrán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comparar jugadores que permita sustentar salarios y valores de mercado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 sean sustentables, sin limitar el crecimiento de la liga.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21">
              <a:extLst>
                <a:ext uri="{FF2B5EF4-FFF2-40B4-BE49-F238E27FC236}">
                  <a16:creationId xmlns:a16="http://schemas.microsoft.com/office/drawing/2014/main" id="{AED670C4-0341-1647-8F4D-E765F89C1AAD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Robustecer el Sistema de </a:t>
              </a:r>
              <a:r>
                <a:rPr lang="es-ES_tradnl" altLang="ko-KR" sz="1200" b="1" dirty="0">
                  <a:solidFill>
                    <a:schemeClr val="accent3"/>
                  </a:solidFill>
                </a:rPr>
                <a:t>recomendación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31DC2EB-705A-4B4F-AEEC-29F9AAD236E0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23">
            <a:extLst>
              <a:ext uri="{FF2B5EF4-FFF2-40B4-BE49-F238E27FC236}">
                <a16:creationId xmlns:a16="http://schemas.microsoft.com/office/drawing/2014/main" id="{2F477A95-ECB5-BE48-9C67-12D319FBB432}"/>
              </a:ext>
            </a:extLst>
          </p:cNvPr>
          <p:cNvSpPr txBox="1"/>
          <p:nvPr/>
        </p:nvSpPr>
        <p:spPr>
          <a:xfrm>
            <a:off x="525208" y="3609294"/>
            <a:ext cx="389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b="1" dirty="0">
                <a:solidFill>
                  <a:schemeClr val="accent3"/>
                </a:solidFill>
                <a:cs typeface="Arial" pitchFamily="34" charset="0"/>
              </a:rPr>
              <a:t>NOTA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la Información de las jugadoras se encuentra a nivel selección, por lo que es imposible conocer a prior cual es el valor de Mercado o salario de las jugadoras, además que no están incluídas las ligas o clubes femeniles existentes 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6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Análisis de Datos a la Información contenida en el juego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s-ES_tradnl" altLang="ko-KR" b="1" dirty="0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 salariales entre l@s futbolistas profesionales en el mundo.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Modelo supervizado Machine Learning para predecir el valor de mercado y salario de l@s futbolistas.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Crear una plataforma que permita hacer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electrónico con valores de Mercado y salarios + 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80"/>
            <a:ext cx="2869529" cy="3119444"/>
            <a:chOff x="601944" y="5162525"/>
            <a:chExt cx="1737808" cy="2601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Características 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23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mayor preferencia por pegar con el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 derecho.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una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 promedio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jugadores tienen un rendimiento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ataque como de defensa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5996580"/>
            <a:ext cx="3639550" cy="842775"/>
            <a:chOff x="2604972" y="5220489"/>
            <a:chExt cx="1737808" cy="9299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20489"/>
              <a:ext cx="1737808" cy="37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b="1" dirty="0">
                  <a:solidFill>
                    <a:schemeClr val="accent2"/>
                  </a:solidFill>
                  <a:cs typeface="Arial" pitchFamily="34" charset="0"/>
                </a:rPr>
                <a:t>Nota:  </a:t>
              </a:r>
              <a:endParaRPr lang="ko-KR" altLang="en-US" sz="11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19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datos incluye jugadores registrados para la temporada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1" y="3045577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posiciones más recurrentes en el juego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(delantero)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(portero).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Análisis estadístico de las </a:t>
            </a:r>
            <a:r>
              <a:rPr lang="es-ES_tradnl" altLang="ko-KR" sz="1200" b="1" dirty="0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jugadores que juegan en 651 equipos a lo largo de los 5 continentes del mundo.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79030" y="3686460"/>
            <a:ext cx="448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países con mayor cantidad de jugadores es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79031" y="4327343"/>
            <a:ext cx="440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jugador más joven dentro del juego tiene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años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más longevo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años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0" y="4898819"/>
            <a:ext cx="4402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jugadores con major valoración según su nacionalidad y edad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L.Messi (Argentina)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 (Portugal)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 (Brasil)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Gea (España)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 (Bélgica)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499548" y="128492"/>
            <a:ext cx="477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 máximo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 es de €565,000, mientras que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ronda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499546" y="718649"/>
            <a:ext cx="477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 el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jugador incrementa, mayor probabilidad de tener un salario y valor de Mercado elevado.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36042" y="405862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valoración de habilidades totals y el potencial convergen entre los 28 y 29 años, donde se puede decir que un jugador alcanza su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 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424468" y="3295339"/>
            <a:ext cx="485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esperar, al envejecer futbolísticamente hablando, el valor de mercado del jugador va cayendo.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pico de su valor se encuentra entre los 26 y 27 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mejor valoración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Nápoli, Inter de Milán, Real Madrid y Milán.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potencial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la Juventus, seguido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 con mayor valor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son: el Real Madrid, seguido del Barcelona, Manchester City, Juventus y Bayern München.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FBF940-30E9-2646-A456-3A302CD0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69" y="4728934"/>
            <a:ext cx="2980093" cy="21050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ED148E4-161E-A240-A2A2-5F76702B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0" y="1270119"/>
            <a:ext cx="4424094" cy="19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30836" y="4109299"/>
            <a:ext cx="499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Existen elementos que son difíciles de analizar, pero que en gran medida explicarían major dichas diferencias como son: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ingresos por derechos de TV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jerseys vendidos por jugador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-Cantidad de minutos jugados con su selección nacional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-Número de convocatorias internacionales</a:t>
            </a:r>
          </a:p>
          <a:p>
            <a:pPr algn="just"/>
            <a:endParaRPr lang="es-E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s-E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-Porcentaje de penetración del equipo en los ingresos de la liga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brechas salariales y de valor de mercado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430836" y="3180304"/>
            <a:ext cx="4997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Tanto en el fútbol varonil como femenil se aprecian diferencias abismales entre los denominados </a:t>
            </a:r>
            <a:r>
              <a:rPr lang="en-US" altLang="ko-KR" sz="1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“jugadores top”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resto de jugadores.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854F90B-A368-AB4A-8150-CDA0BA924A6A}"/>
              </a:ext>
            </a:extLst>
          </p:cNvPr>
          <p:cNvGrpSpPr/>
          <p:nvPr/>
        </p:nvGrpSpPr>
        <p:grpSpPr>
          <a:xfrm>
            <a:off x="0" y="-19247"/>
            <a:ext cx="12203574" cy="6901900"/>
            <a:chOff x="0" y="-19247"/>
            <a:chExt cx="12203574" cy="69019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08815C3-710D-6F4A-B1AD-3D9EAC1B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086" y="674"/>
              <a:ext cx="5293488" cy="188772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17F7E97-9488-154C-8174-C894BF00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695" y="1692876"/>
              <a:ext cx="4871305" cy="51897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21BC527-B9F9-4B4F-8F78-C4F71B2F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157" y="1395511"/>
              <a:ext cx="5487538" cy="546181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D55832C-A077-5C4F-A7B4-961072D0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748298" cy="460927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D648374-FEDF-CD4E-A034-FAF9251C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8053"/>
              <a:ext cx="4020862" cy="3332274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26C3C2-3C4C-484B-BFFA-917FD57F0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24" y="-19247"/>
              <a:ext cx="4807806" cy="921074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A8521FE-B585-CA48-9D38-F0A65B45E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99" y="901827"/>
              <a:ext cx="5054693" cy="683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481203" y="481913"/>
            <a:ext cx="4527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México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un jugador profesional gana anualmente cerca de 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$7,619,025 pesos mexicanos</a:t>
            </a:r>
            <a:r>
              <a:rPr lang="en-US" altLang="ko-KR" sz="1400" dirty="0">
                <a:cs typeface="Arial" pitchFamily="34" charset="0"/>
              </a:rPr>
              <a:t>, en promedio.</a:t>
            </a:r>
          </a:p>
          <a:p>
            <a:pPr algn="just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términos mensuales y diarios, nos encontamos con cifras de </a:t>
            </a:r>
            <a:r>
              <a:rPr lang="en-US" altLang="ko-KR" sz="1400" b="1" dirty="0">
                <a:cs typeface="Arial" pitchFamily="34" charset="0"/>
              </a:rPr>
              <a:t>$634, 919 </a:t>
            </a:r>
            <a:r>
              <a:rPr lang="en-US" altLang="ko-KR" sz="1400" dirty="0">
                <a:cs typeface="Arial" pitchFamily="34" charset="0"/>
              </a:rPr>
              <a:t>y  </a:t>
            </a:r>
            <a:r>
              <a:rPr lang="en-US" altLang="ko-KR" sz="1400" b="1" dirty="0">
                <a:cs typeface="Arial" pitchFamily="34" charset="0"/>
              </a:rPr>
              <a:t>$21, 164</a:t>
            </a:r>
            <a:r>
              <a:rPr lang="en-US" altLang="ko-KR" sz="1400" dirty="0">
                <a:cs typeface="Arial" pitchFamily="34" charset="0"/>
              </a:rPr>
              <a:t>, respectivamente.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87" y="319866"/>
            <a:ext cx="6037609" cy="569365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98E87BEB-C62A-CF41-BD56-E1287ACE391F}"/>
              </a:ext>
            </a:extLst>
          </p:cNvPr>
          <p:cNvSpPr txBox="1"/>
          <p:nvPr/>
        </p:nvSpPr>
        <p:spPr>
          <a:xfrm>
            <a:off x="6096000" y="6101971"/>
            <a:ext cx="8292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3"/>
                </a:solidFill>
                <a:cs typeface="Arial" pitchFamily="34" charset="0"/>
              </a:rPr>
              <a:t>Nota: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calculado al día 16 de diciembre con un tipo de cambio de 18,9528 pesos por dólar. 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EB1C2D-57BA-C74F-88D2-9B729F7DDA68}"/>
              </a:ext>
            </a:extLst>
          </p:cNvPr>
          <p:cNvSpPr txBox="1"/>
          <p:nvPr/>
        </p:nvSpPr>
        <p:spPr>
          <a:xfrm>
            <a:off x="481200" y="1829185"/>
            <a:ext cx="45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 jugador gana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151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 una jugadora profesional en México.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1B92A6-162B-7743-B6B5-75F99C54C719}"/>
              </a:ext>
            </a:extLst>
          </p:cNvPr>
          <p:cNvSpPr txBox="1"/>
          <p:nvPr/>
        </p:nvSpPr>
        <p:spPr>
          <a:xfrm>
            <a:off x="481200" y="2721798"/>
            <a:ext cx="476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salarios de categorías inferiores perciben un salario de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3,000 pesos mensuales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 equipos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17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hasta  </a:t>
            </a:r>
            <a:r>
              <a:rPr lang="es-MX" sz="1600" b="1" dirty="0">
                <a:solidFill>
                  <a:schemeClr val="accent3"/>
                </a:solidFill>
                <a:cs typeface="Arial" pitchFamily="34" charset="0"/>
              </a:rPr>
              <a:t>30,000 pesos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jugadores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 20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pero con apariciones en partidos del primer equipo en Copa o Liga.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0A8EB9-A8B0-E141-95A9-FA9903289FFB}"/>
              </a:ext>
            </a:extLst>
          </p:cNvPr>
          <p:cNvSpPr txBox="1"/>
          <p:nvPr/>
        </p:nvSpPr>
        <p:spPr>
          <a:xfrm>
            <a:off x="481200" y="4007576"/>
            <a:ext cx="46623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jugadoras profesionales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están obteniendo un ingreso, promedio, mensual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equiparable a un </a:t>
            </a: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 de fuerzas básicas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 “semiprofesional”.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2B9E029-2A6E-1A44-BEE5-4E78C99FAB25}"/>
              </a:ext>
            </a:extLst>
          </p:cNvPr>
          <p:cNvSpPr txBox="1"/>
          <p:nvPr/>
        </p:nvSpPr>
        <p:spPr>
          <a:xfrm>
            <a:off x="477574" y="4936305"/>
            <a:ext cx="4930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s-MX" b="1" dirty="0">
                <a:solidFill>
                  <a:srgbClr val="FF8D00"/>
                </a:solidFill>
                <a:cs typeface="Arial" pitchFamily="34" charset="0"/>
              </a:rPr>
              <a:t>modelo de recomendación 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 comparar jugadores con características similares, los resultados muestran que las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diferencias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(incluso en el juego) continúan siendo </a:t>
            </a: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abismales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73230B20-5365-7641-B519-E589428D3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21890"/>
          <a:stretch>
            <a:fillRect/>
          </a:stretch>
        </p:blipFill>
        <p:spPr/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2893C60-526B-DE49-B2A0-C3EC30DDF6E3}"/>
              </a:ext>
            </a:extLst>
          </p:cNvPr>
          <p:cNvSpPr/>
          <p:nvPr/>
        </p:nvSpPr>
        <p:spPr>
          <a:xfrm>
            <a:off x="430836" y="1463380"/>
            <a:ext cx="5883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Brasil 2014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la inversión en 11.73% y aumentó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Rusia 2018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; es decir, se pasó de 358 a 400 millones de dólares.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(Francia) </a:t>
            </a:r>
            <a:r>
              <a:rPr lang="es-MX" b="1">
                <a:solidFill>
                  <a:schemeClr val="accent3"/>
                </a:solidFill>
                <a:cs typeface="Arial" pitchFamily="34" charset="0"/>
              </a:rPr>
              <a:t>obtuvo 38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9F8C4D1-2253-DD49-949A-0142616B3404}"/>
              </a:ext>
            </a:extLst>
          </p:cNvPr>
          <p:cNvSpPr txBox="1"/>
          <p:nvPr/>
        </p:nvSpPr>
        <p:spPr>
          <a:xfrm>
            <a:off x="430836" y="329508"/>
            <a:ext cx="5239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Situación Mundial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CF397E6-52D1-544C-B53D-EA5E854DD10C}"/>
              </a:ext>
            </a:extLst>
          </p:cNvPr>
          <p:cNvSpPr/>
          <p:nvPr/>
        </p:nvSpPr>
        <p:spPr>
          <a:xfrm>
            <a:off x="430836" y="2795232"/>
            <a:ext cx="5486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 comparación con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Canadá 2015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 la FIFA incrementó al doble todos los premios para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Francia 2019;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decir, se pasó de 15 a 30 millones de dólares en premios. Los finalistas se aseguraron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6.6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donde el </a:t>
            </a:r>
            <a:r>
              <a:rPr lang="es-MX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campeón 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(Estados Unidos) </a:t>
            </a:r>
            <a:r>
              <a:rPr lang="es-MX" b="1">
                <a:solidFill>
                  <a:srgbClr val="FF8D00"/>
                </a:solidFill>
                <a:cs typeface="Arial" pitchFamily="34" charset="0"/>
              </a:rPr>
              <a:t>obtuvo 4 millones USD</a:t>
            </a:r>
            <a:r>
              <a:rPr lang="es-MX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06BA82F-A419-2E40-B021-4EAEDF04E2A2}"/>
              </a:ext>
            </a:extLst>
          </p:cNvPr>
          <p:cNvSpPr txBox="1"/>
          <p:nvPr/>
        </p:nvSpPr>
        <p:spPr>
          <a:xfrm>
            <a:off x="534364" y="3888182"/>
            <a:ext cx="485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Una diferencia de </a:t>
            </a:r>
            <a:r>
              <a:rPr lang="en-US" altLang="ko-KR" sz="2800" dirty="0">
                <a:solidFill>
                  <a:schemeClr val="accent3"/>
                </a:solidFill>
                <a:cs typeface="Arial" pitchFamily="34" charset="0"/>
              </a:rPr>
              <a:t>9.5 veces +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 repartido en premios entre categorías profesionales.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2334-917E-FD4F-A5A8-B72BF6BB5385}"/>
              </a:ext>
            </a:extLst>
          </p:cNvPr>
          <p:cNvSpPr txBox="1"/>
          <p:nvPr/>
        </p:nvSpPr>
        <p:spPr>
          <a:xfrm>
            <a:off x="498985" y="5140284"/>
            <a:ext cx="5418763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3"/>
                </a:solidFill>
                <a:cs typeface="Arial" pitchFamily="34" charset="0"/>
              </a:rPr>
              <a:t>Pregunta: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¿Realmente no es rentable tener un equipo professional femenino o una selección representativa?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13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80083" y="644789"/>
            <a:ext cx="11891997" cy="5730708"/>
            <a:chOff x="401563" y="1339065"/>
            <a:chExt cx="11521911" cy="506374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386094"/>
              <a:ext cx="1284292" cy="4056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 flipV="1">
              <a:off x="3085726" y="4059261"/>
              <a:ext cx="4673296" cy="21415"/>
            </a:xfrm>
            <a:prstGeom prst="bentConnector5">
              <a:avLst>
                <a:gd name="adj1" fmla="val -4739"/>
                <a:gd name="adj2" fmla="val -2559226"/>
                <a:gd name="adj3" fmla="val 68015"/>
              </a:avLst>
            </a:prstGeom>
            <a:ln w="19050">
              <a:solidFill>
                <a:srgbClr val="7030A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C00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987629"/>
              <a:ext cx="2312159" cy="1079169"/>
              <a:chOff x="611560" y="4909046"/>
              <a:chExt cx="1851930" cy="1079169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909046"/>
                <a:ext cx="1851930" cy="46232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48 países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Con clubes profesionales femeninos registrados en la UEFA.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441704" y="4960433"/>
              <a:ext cx="2599999" cy="1106365"/>
              <a:chOff x="484240" y="4881850"/>
              <a:chExt cx="2082476" cy="1106365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484240" y="4881850"/>
                <a:ext cx="2082476" cy="51671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cs typeface="Arial" pitchFamily="34" charset="0"/>
                  </a:rPr>
                  <a:t>60 millones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 jugadoras se espera tener registradas en Europa para el año 2026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5960520" y="4819322"/>
              <a:ext cx="2834052" cy="1429125"/>
              <a:chOff x="343994" y="4740739"/>
              <a:chExt cx="2269942" cy="1429125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343994" y="4740739"/>
                <a:ext cx="2269942" cy="8974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15,277 </a:t>
                </a:r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millones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499316" y="5598756"/>
                <a:ext cx="2039397" cy="57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200">
                    <a:solidFill>
                      <a:schemeClr val="bg1"/>
                    </a:solidFill>
                    <a:cs typeface="Arial" pitchFamily="34" charset="0"/>
                  </a:rPr>
                  <a:t>de personas en Estados Unidos vieron la final femenil, superior al registro de Rusia (11,33 millones)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906042"/>
              <a:ext cx="2312159" cy="997582"/>
              <a:chOff x="611560" y="4827459"/>
              <a:chExt cx="1851930" cy="997582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827459"/>
                <a:ext cx="1851930" cy="625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31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40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Aumentó la cobertura televisiva para un mundial femenil.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700002" cy="723907"/>
              <a:chOff x="302738" y="4473675"/>
              <a:chExt cx="2079492" cy="723907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2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65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700001" cy="723907"/>
              <a:chOff x="302738" y="4473675"/>
              <a:chExt cx="2079491" cy="723907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079491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 equipos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537048" y="1866154"/>
              <a:ext cx="2548678" cy="723907"/>
              <a:chOff x="142019" y="4473675"/>
              <a:chExt cx="1962945" cy="723907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142019" y="4789647"/>
                <a:ext cx="1962945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118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401563" y="3539321"/>
              <a:ext cx="2684163" cy="723907"/>
              <a:chOff x="37671" y="4473675"/>
              <a:chExt cx="2067293" cy="723907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7671" y="4789647"/>
                <a:ext cx="2067293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10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39065"/>
              <a:ext cx="2983953" cy="705997"/>
              <a:chOff x="302738" y="4491585"/>
              <a:chExt cx="2298186" cy="705997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91585"/>
                <a:ext cx="1802225" cy="27195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Europa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2298186" cy="4079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456 clubes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profesionales masculinos registrados en el juego.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rgbClr val="0070C0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1511</Words>
  <Application>Microsoft Macintosh PowerPoint</Application>
  <PresentationFormat>Panorámica</PresentationFormat>
  <Paragraphs>160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221</cp:revision>
  <dcterms:created xsi:type="dcterms:W3CDTF">2018-04-24T17:14:44Z</dcterms:created>
  <dcterms:modified xsi:type="dcterms:W3CDTF">2019-12-17T17:41:18Z</dcterms:modified>
</cp:coreProperties>
</file>